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9" r:id="rId3"/>
    <p:sldId id="334" r:id="rId4"/>
    <p:sldId id="292" r:id="rId5"/>
    <p:sldId id="324" r:id="rId6"/>
    <p:sldId id="326" r:id="rId7"/>
    <p:sldId id="322" r:id="rId8"/>
    <p:sldId id="303" r:id="rId9"/>
    <p:sldId id="301" r:id="rId10"/>
    <p:sldId id="329" r:id="rId11"/>
    <p:sldId id="284" r:id="rId12"/>
    <p:sldId id="335" r:id="rId13"/>
    <p:sldId id="320" r:id="rId14"/>
    <p:sldId id="331" r:id="rId15"/>
    <p:sldId id="332" r:id="rId16"/>
    <p:sldId id="333" r:id="rId17"/>
    <p:sldId id="336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2012 - 13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якутский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2013 - 14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якутский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2014 -15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якутский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</c:v>
                </c:pt>
                <c:pt idx="1">
                  <c:v>75</c:v>
                </c:pt>
              </c:numCache>
            </c:numRef>
          </c:val>
        </c:ser>
        <c:shape val="cylinder"/>
        <c:axId val="114191744"/>
        <c:axId val="83841408"/>
        <c:axId val="0"/>
      </c:bar3DChart>
      <c:catAx>
        <c:axId val="114191744"/>
        <c:scaling>
          <c:orientation val="minMax"/>
        </c:scaling>
        <c:axPos val="b"/>
        <c:tickLblPos val="nextTo"/>
        <c:crossAx val="83841408"/>
        <c:crosses val="autoZero"/>
        <c:auto val="1"/>
        <c:lblAlgn val="ctr"/>
        <c:lblOffset val="100"/>
      </c:catAx>
      <c:valAx>
        <c:axId val="83841408"/>
        <c:scaling>
          <c:orientation val="minMax"/>
        </c:scaling>
        <c:axPos val="l"/>
        <c:majorGridlines/>
        <c:numFmt formatCode="General" sourceLinked="1"/>
        <c:tickLblPos val="nextTo"/>
        <c:crossAx val="1141917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2598-8DED-498F-8477-5C2223CAA64A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CD04-3330-4763-9CD3-5F895CF86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CD04-3330-4763-9CD3-5F895CF86A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Краснотурьинск МОУ"СОШ № 17"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717D-3FAF-4A9B-92FD-A73C09AB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1A259A-D1E7-4BAF-B1C4-AA55065C6A6B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F7D631-9C71-420E-B0CD-58B6AC6F3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2;&#1072;&#1088;&#1080;&#1103;%20&#1052;&#1086;&#1085;&#1090;&#1077;&#1089;&#1089;&#1086;&#1088;&#1080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57214"/>
            <a:ext cx="91440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семинар: «Личностно-ориентированный подход в обучении и воспитании школьников»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143249"/>
            <a:ext cx="8243918" cy="21431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Степанова Ольга Васильевна,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якутского языка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Оймяконская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Оймяконского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СОШ 10\Desktop\ДОКУМЕНТЫ компа №11\Документы для сайта СОВ 2015\оля фото сайт\Оля для сайт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387043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700808"/>
          <a:ext cx="8568952" cy="4752527"/>
        </p:xfrm>
        <a:graphic>
          <a:graphicData uri="http://schemas.openxmlformats.org/drawingml/2006/table">
            <a:tbl>
              <a:tblPr/>
              <a:tblGrid>
                <a:gridCol w="977161"/>
                <a:gridCol w="2029489"/>
                <a:gridCol w="1803990"/>
                <a:gridCol w="2029488"/>
                <a:gridCol w="1728824"/>
              </a:tblGrid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Критичность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Креативность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Органичность, основательность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Отдача , оптимально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Образованный осознанный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</a:tr>
              <a:tr h="623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Моделирование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C3D4"/>
                    </a:solidFill>
                  </a:tcPr>
                </a:tc>
              </a:tr>
              <a:tr h="64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Фантазия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Фундамент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DEB"/>
                    </a:solidFill>
                  </a:tcPr>
                </a:tc>
              </a:tr>
              <a:tr h="75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Отдых, осмысленный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Опора, озарение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</a:tr>
              <a:tr h="75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Результат, рефлексия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BF1"/>
                    </a:solidFill>
                  </a:tcPr>
                </a:tc>
              </a:tr>
              <a:tr h="64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Творчество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Талант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D7E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Главное, что должен обеспечить урок – это создание комфортной обстановки для обучающихся и ощущение комфорта учителем.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EAABE2-1C14-4DC0-96F9-746A3AD3C678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908050"/>
            <a:ext cx="31321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 dirty="0"/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971550" y="3500438"/>
            <a:ext cx="802960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Индивидуальный и дифференцированный подход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468313" y="2133600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Обучение в сотрудничестве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611188" y="0"/>
            <a:ext cx="826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Технологии личностно-ориентированного обучения:</a:t>
            </a: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5003800" y="5734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684213" y="3929066"/>
            <a:ext cx="799306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условиях классно-урочной системы занятии легко вписываются в учебный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затрагивают содержания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успешное усвоение учебного материала всеми учениками, интеллектуальное и нравственное развитие детей, их самостоятельность, доброжелательность, коммуникабельность, желание помочь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другим.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органично взаимосвязаны и взаимообусловлены. Это гуманистические технологии.</a:t>
            </a:r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7451725" y="1341438"/>
            <a:ext cx="649288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6" name="AutoShape 17"/>
          <p:cNvSpPr>
            <a:spLocks/>
          </p:cNvSpPr>
          <p:nvPr/>
        </p:nvSpPr>
        <p:spPr bwMode="auto">
          <a:xfrm rot="-5400000">
            <a:off x="4104481" y="296069"/>
            <a:ext cx="576263" cy="5832475"/>
          </a:xfrm>
          <a:prstGeom prst="leftBrace">
            <a:avLst>
              <a:gd name="adj1" fmla="val 843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dirty="0">
              <a:latin typeface="Tahoma" pitchFamily="34" charset="0"/>
            </a:endParaRPr>
          </a:p>
        </p:txBody>
      </p:sp>
      <p:sp>
        <p:nvSpPr>
          <p:cNvPr id="1037" name="AutoShape 18"/>
          <p:cNvSpPr>
            <a:spLocks noChangeArrowheads="1"/>
          </p:cNvSpPr>
          <p:nvPr/>
        </p:nvSpPr>
        <p:spPr bwMode="auto">
          <a:xfrm>
            <a:off x="1042988" y="1268413"/>
            <a:ext cx="649287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8" name="AutoShape 21"/>
          <p:cNvSpPr>
            <a:spLocks noChangeArrowheads="1"/>
          </p:cNvSpPr>
          <p:nvPr/>
        </p:nvSpPr>
        <p:spPr bwMode="auto">
          <a:xfrm>
            <a:off x="5148263" y="1268413"/>
            <a:ext cx="649287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9" name="AutoShape 25"/>
          <p:cNvSpPr>
            <a:spLocks noChangeArrowheads="1"/>
          </p:cNvSpPr>
          <p:nvPr/>
        </p:nvSpPr>
        <p:spPr bwMode="auto">
          <a:xfrm>
            <a:off x="3276600" y="1268413"/>
            <a:ext cx="649288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0" name="Text Box 27"/>
          <p:cNvSpPr txBox="1">
            <a:spLocks noChangeArrowheads="1"/>
          </p:cNvSpPr>
          <p:nvPr/>
        </p:nvSpPr>
        <p:spPr bwMode="auto">
          <a:xfrm>
            <a:off x="2700338" y="213360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Метод            проектов</a:t>
            </a:r>
          </a:p>
        </p:txBody>
      </p:sp>
      <p:sp>
        <p:nvSpPr>
          <p:cNvPr id="1041" name="Text Box 28"/>
          <p:cNvSpPr txBox="1">
            <a:spLocks noChangeArrowheads="1"/>
          </p:cNvSpPr>
          <p:nvPr/>
        </p:nvSpPr>
        <p:spPr bwMode="auto">
          <a:xfrm>
            <a:off x="4643438" y="2205038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Разноуровневое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948488" y="2276475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«Портфель» ученика</a:t>
            </a:r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>
            <p:ph/>
          </p:nvPr>
        </p:nvGraphicFramePr>
        <p:xfrm>
          <a:off x="-1308100" y="-1587500"/>
          <a:ext cx="152400" cy="152400"/>
        </p:xfrm>
        <a:graphic>
          <a:graphicData uri="http://schemas.openxmlformats.org/presentationml/2006/ole">
            <p:oleObj spid="_x0000_s1026" name="Диаграмма" r:id="rId3" imgW="1381278" imgH="914310" progId="MSGraph.Chart.8">
              <p:embed followColorScheme="full"/>
            </p:oleObj>
          </a:graphicData>
        </a:graphic>
      </p:graphicFrame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000100" y="1285860"/>
            <a:ext cx="649287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1" y="476672"/>
          <a:ext cx="856895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Параметры сравнения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Индивидуальный</a:t>
                      </a:r>
                      <a:r>
                        <a:rPr lang="ru-RU" sz="1600" baseline="0" dirty="0" smtClean="0"/>
                        <a:t> подход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Личностно-ориентированный подход</a:t>
                      </a:r>
                      <a:endParaRPr lang="ru-RU" sz="1600" dirty="0"/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Теоретико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методологическая основа	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Идеи традиционной   педагогической   парадигмы	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Идеи гуманистической педагогики и психологии, философской и педагогической   антропологии.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Цель   использования	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основе учета индивидуальных особенностей учащихся способствовать формированию ЗУН  и социально ценных качеств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основе   выявления индивидуальных особенностей  ребенка содействовать развитию  его   индивидуальности.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3.Содержательные  аспекты  применения	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Когнитивный, практико-операционный,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аксиологический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компоненты содержания  образования	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Субъектный  опыт учащегося, пути   и способы его анализа  и самоанализа, актуализации 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самоактуализации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обогащения  и саморазвития.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1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4.Организационно-деятельностные 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отношенческие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аспекты  использования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Приемы  и методы  педагогики формирования, преобладание  субъектно-объектных отношений	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Приемы и методы педагогической  поддержки, доминирование субъектно-субъектных  помогающих   отношений.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5.Критерии  анализа  и оценки  эффективности применения.	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  критерии -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обученность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учащихся  как   уровень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ЗУН  и  воспитанность как усвоение  социально одобряемых норм  и ценностей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Главный критерий – развитость индивидуальности ребенка, проявление  его  уникальных  черт.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учителя на уроке с личностно-ориентированной направленностью имеет свою специфику.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Создание положительного эмоционального настроя на работу всех учеников в ходе урока.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Сообщение в начале урока не только темы, но и организации учебной деятельности в ходе урока.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Применение знаний, позволяющих ученику самому выбирать тип, вид и форму материала (словесную, графическую, условно-символическую).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Использование проблемных творческих заданий.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Стимулирование учеников к выбору и самостоятельному использованию различных способов выполнения заданий.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Оценка (поощрение) при опросе на уроке не только правильного ответа ученика, но и анализ того, как ученик рассуждал, какой способ использовал, почему ошибся и в чём.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Обсуждение с детьми в конце урока не только того, что «мы узнали» (чем овладели), но и того, что понравилось (не понравилось) и почему, что бы хотелось выполнить еще раз, а что сделать по-другому.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Отметка, выставляемая ученику в конце урока, должна аргументироваться по ряду параметров: правильности, самостоятельности, оригинальности.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При задании на дом называется не только тема и объем задания, но и подробно разъясняется то, как следует рационально организовать свою учебную работу при выполнении домашнего задания.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60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работы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484784"/>
          <a:ext cx="7680176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555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по предмету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11" descr="F:\jkmuf\IMG_00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124744"/>
            <a:ext cx="3096344" cy="251053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8" name="Содержимое 3" descr="F:\семинар\IMG_073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124744"/>
            <a:ext cx="3808412" cy="2651125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Рисунок 8" descr="F:\семинар\IMG_06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271911" cy="257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F:\Нпк\IMG_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579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дети могут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учиться,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436510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УМЕЕТ учить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jkmuf\PA100396.JPG"/>
          <p:cNvPicPr/>
          <p:nvPr/>
        </p:nvPicPr>
        <p:blipFill>
          <a:blip r:embed="rId3" cstate="print"/>
          <a:srcRect l="14392" t="10606" r="32009" b="14584"/>
          <a:stretch>
            <a:fillRect/>
          </a:stretch>
        </p:blipFill>
        <p:spPr bwMode="auto">
          <a:xfrm>
            <a:off x="6516216" y="620688"/>
            <a:ext cx="216024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>
            <a:off x="3923928" y="2708920"/>
            <a:ext cx="93610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модель выпускника, который должен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самостоятельно приобретать, необходимые ему знания;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умело применять их на практике для решения разнообразных проблем;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критически мыслить;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видеть возникающие в реальной действительности проблемы и,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современные технологии, искать пути рационального их решения;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четко осознавать, где и каким образом приобретаемые им знания могут быть применены в окружающей его действительности;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способным генерировать новые идеи, творчески мыслить;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 работать с информацией.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" name="Picture 4" descr="PE015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72196"/>
            <a:ext cx="2017663" cy="133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накомство педагогов с литературой по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теме семинара: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Никишина И.В. Инновационные педагогические технологии и организация учебно-воспитательного и методического процессов в школе: использование интерактивных форм и методов в процессе обучения учащихся и педагогов. - Волгоград: Учитель, 2007. - 91с;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Селевко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Г.К. Современные образовательные технологии. - М., 1998;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Якиманская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И.С. личностно-ориентированное обучение в современной школе. - М., 1996; изд.2-е 2000;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Якиманская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И.С. Принципы построения образовательных программ и личностное развитие учащихся // Вопросы психологии. 1999, №3;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Якиманская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И.С., Якунина О.С. Личностно-ориентированный урок: планирование и технология.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4" descr="book2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857760"/>
            <a:ext cx="18716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7346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семинара: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знакомство с особенностями личностно-ориентированного подхода в образовании, повышение профессионального уровня и педагогической грамотности педагогов.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проведения: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семинар с элементами групповой и индивидуальной работы.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информационно-раздаточный материал по теме семинара.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семинара.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Теоретическая часть.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Практическая часть: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работа в группах;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выступление представителя от рабочей группы;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знакомство педагогов с литературой по теме семинара.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Рефлексия.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71600" y="517903"/>
            <a:ext cx="7650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Сущность личностно-ориентированного образования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552" y="894783"/>
            <a:ext cx="82444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Личностно-ориентированный подход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это методологическая ориентация в педагогической деятельности, позволяющая посредством опоры на систему взаимосвязанных понятий, идей и способов действий обеспечивать и поддерживать процессы самопознания, само строительства и самореализации личности ребенка, развития его неповторимой индивидуальности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28836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личностно-ориентированный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подход направлен на удовлетворение потребностей и интересов в большей мере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3798912"/>
            <a:ext cx="777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использовании данного подхода педагог прилагает основные усилия не для формирования у детей социально типичных свойств, а для развития в каждом из них уникальных личностных качеств.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08518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применение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подхода предполагает  перераспределение субъектных полномочий в учебно-воспитательном процессе, способствующее преобразованию субъектно-субъектных  отношений между педагогами и их воспитанниками.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11738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личностно ориентированного образования - создание условий для полноценного развития следующих функций индивидуума: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человека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выбору</a:t>
            </a:r>
            <a:r>
              <a:rPr lang="ru-RU" sz="2400" dirty="0" smtClean="0">
                <a:solidFill>
                  <a:srgbClr val="32323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 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рефлексировать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оценивать свою жизнь;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смысла жизни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творчество;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образа “Я”;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 соответствии с формулировкой “ Я отвечаю за всё”);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автономность личности (по мере развития она всё больше освобождается от других факторов).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dirty="0" smtClean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Users\user\Pictures\картинки ваг\school-children_6-15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63680" y="4112710"/>
            <a:ext cx="2880320" cy="274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404664"/>
            <a:ext cx="75729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Принципы личностно – ориентированного  подхода: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3568" y="872716"/>
            <a:ext cx="7992888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самоактуализации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каждом ребенке существует потребность в актуализации своих интеллектуальных, коммуникативных, художественных и физических способностей. Важно побудить и поддержать стремление учащихся к проявлению и развитию своих природных и социально  приобретенных возможностей.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2.Принцип индивидуальности.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формирования индивидуальности личности учащегося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задача образовательного учреждения. Необходимо не только учитывать индивидуальные особенности ребенка или взрослого, но и всячески содействовать их дальнейшему развитию. Каждый член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школьного коллектива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 быть (стать) самим собой, обрести(постичь) свой образ.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3.Принцип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Индивидуальность присуща лишь тому человеку, который реально обладает субъектными полномочиями и умело использует их в построении деятельности, общения и отношений. Следует помочь ребенку стать подлинным субъектом жизнедеятельности в классе и школе, способствовать формированию и обогащению его субъектного опыта.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Межсубъектный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 взаимодействия должен быть доминирующим в процессе воспитания и обучения детей.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выбора.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выбора невозможно развитие индивидуальности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самоактуализации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способностей ребенка. Педагогически целесообразно, чтобы учащийся жил, учился и воспитывался в условиях постоянного выбора, обладал субъектными полномочиями в выборе цели, содержания, форм и способов организации учебно-воспитательного процесса и жизнедеятельности в классе и школе.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творчества и успеха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Индивидуальная и коллективная творческая деятельность позволяет определять и развивать индивидуальные особенности учащегося и уникальность учебной группы. Благодаря творчеству ребенок выявляет свои способности, узнает о «сильных» сторонах своей личности. Достижение успеха в том или ином виде деятельности способствует формированию позитивной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Я-концепции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личности учащегося, стимулирует осуществление ребенком дальнейшей работы по самосовершенствованию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самостроительству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своего «я».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доверия и поддержки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Решительный отказ от идеологии и практики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социоцентрического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направленности и авторитарного по характеру учебно-воспитательного процесса, присущего педагогике насильственного формирования личности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Картинки\6498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307397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Профессор Е.Н.Степанов выделяет  следующие компоненты, из которых складывается личностно - ориентированный подход в образовании.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05273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личностно-ориентированного 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подхода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1504675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неповторимое своеобразие человека или группы, уникальное сочетание в них единичных, особенных и общих черт, отличающее их от других индивидов и человеческих общностей;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личность—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постоянно изменяющееся системное качество, проявляющееся как устойчивая совокупность свойств индивида и характеризующее социальную сущность человека;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самоактуализированная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человек, осознанно и активно реализующий стремление стать самим собой, наиболее полно раскрывающий свои возможности и способности;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самовыражение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процесс и результат развития и проявления индивидом присущих ему качеств и способностей;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индивид или группа, обладающие осознанной творческой активностью и свободой в познании и преобразовании себя и окружающей действительности;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субъектност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качество отдельного человека или группы, отражающее способность быть индивидуальным или групповым субъектом и выражающееся мерой обладания активностью и свободой в выборе и осуществлении деятельности;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Я-концепция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осознаваемая и переживаемая человеком система представлений о самом себе, на основе которой он строит свою жизнедеятельность, взаимодействие с другими людьми, отношения к себе и окружающим;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выбор—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человеком или группой возможности избрать из некоторой совокупности наиболее предпочтительный вариант для проявления своей активности;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Методы, подходы личностно-ориентированного образования: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обучение                                воспитание                         развитие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dirty="0" smtClean="0">
              <a:solidFill>
                <a:srgbClr val="32323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индивидуальных особенностей: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возрастных, физиологических, психологических, интеллектуальных;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потребностей, ориентацию на разный уровень сложности программного материала, доступного ученику;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групп учащихся по знаниям, способностям;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учащихся по однородным группам: способностям, профессиональной направленности;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к каждому ребёнку как к уникальной индивидуальности.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>
            <a:off x="857224" y="500042"/>
            <a:ext cx="292097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572000" y="500042"/>
            <a:ext cx="292097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7858148" y="500042"/>
            <a:ext cx="292097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личностно-ориентированном образовании ученик 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</a:t>
            </a:r>
            <a:r>
              <a:rPr kumimoji="0" lang="ru-RU" sz="2800" b="1" i="1" strike="noStrike" cap="none" normalizeH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действующее лицо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образовательного процесса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становится не столько «источником информации» и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«контролером», сколько диагностом и помощником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развитии личности ученика. Организация такого учебного процесса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наличие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руководства, формула которого вполне может быть взята у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B4FB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 tooltip="Статья: Мария Монтессори"/>
              </a:rPr>
              <a:t>М. Монтессори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«помоги мне сделать это самому».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2323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500042"/>
            <a:ext cx="1422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</TotalTime>
  <Words>1471</Words>
  <Application>Microsoft Office PowerPoint</Application>
  <PresentationFormat>Экран (4:3)</PresentationFormat>
  <Paragraphs>171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Открытая</vt:lpstr>
      <vt:lpstr>Диаграмма</vt:lpstr>
      <vt:lpstr>     Методический семинар: «Личностно-ориентированный подход в обучении и воспитании школьников»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ОСОШ 10</cp:lastModifiedBy>
  <cp:revision>53</cp:revision>
  <dcterms:created xsi:type="dcterms:W3CDTF">2015-03-24T13:05:54Z</dcterms:created>
  <dcterms:modified xsi:type="dcterms:W3CDTF">2015-03-27T01:43:36Z</dcterms:modified>
</cp:coreProperties>
</file>